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BC42-C801-5793-AFD3-18CD8275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209D6-8EA6-DD4B-815E-867C20447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3B155-6B52-2977-D38C-EE3DE1C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9EC2E-C230-A857-4346-C1436F0F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76BD6-9983-58E3-1E8E-154AA97A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1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E526-5C71-9FDD-8542-660CD31D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0F212-4B77-E37D-5AAD-01D186FD8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BA72-CF1C-0012-D67A-087317C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64D4-BD24-5589-678E-80BD2B2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D8A4D-AEA0-CA0F-2386-D3B2FF9F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E2AB1-EB73-1B7F-1088-1B220B18C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CBA9D-00C1-0435-A4ED-7E108C60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3AA23-6D35-334F-C723-57E1484A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9E2BB-6874-B256-7529-BF364E0E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3D54E-7DE8-8784-3D87-0F5CC654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8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94BD808-2843-4680-83A3-E72489BD7D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9055"/>
            <a:ext cx="8037242" cy="6876107"/>
          </a:xfrm>
          <a:custGeom>
            <a:avLst/>
            <a:gdLst>
              <a:gd name="connsiteX0" fmla="*/ 0 w 7186216"/>
              <a:gd name="connsiteY0" fmla="*/ 0 h 6858000"/>
              <a:gd name="connsiteX1" fmla="*/ 3011570 w 7186216"/>
              <a:gd name="connsiteY1" fmla="*/ 0 h 6858000"/>
              <a:gd name="connsiteX2" fmla="*/ 3128355 w 7186216"/>
              <a:gd name="connsiteY2" fmla="*/ 103263 h 6858000"/>
              <a:gd name="connsiteX3" fmla="*/ 3731784 w 7186216"/>
              <a:gd name="connsiteY3" fmla="*/ 1067458 h 6858000"/>
              <a:gd name="connsiteX4" fmla="*/ 5327060 w 7186216"/>
              <a:gd name="connsiteY4" fmla="*/ 2749820 h 6858000"/>
              <a:gd name="connsiteX5" fmla="*/ 7186216 w 7186216"/>
              <a:gd name="connsiteY5" fmla="*/ 5004650 h 6858000"/>
              <a:gd name="connsiteX6" fmla="*/ 6351824 w 7186216"/>
              <a:gd name="connsiteY6" fmla="*/ 6798710 h 6858000"/>
              <a:gd name="connsiteX7" fmla="*/ 6288416 w 7186216"/>
              <a:gd name="connsiteY7" fmla="*/ 6858000 h 6858000"/>
              <a:gd name="connsiteX8" fmla="*/ 0 w 7186216"/>
              <a:gd name="connsiteY8" fmla="*/ 6858000 h 6858000"/>
              <a:gd name="connsiteX0" fmla="*/ 0 w 8028189"/>
              <a:gd name="connsiteY0" fmla="*/ 0 h 6858000"/>
              <a:gd name="connsiteX1" fmla="*/ 3853543 w 8028189"/>
              <a:gd name="connsiteY1" fmla="*/ 0 h 6858000"/>
              <a:gd name="connsiteX2" fmla="*/ 3970328 w 8028189"/>
              <a:gd name="connsiteY2" fmla="*/ 103263 h 6858000"/>
              <a:gd name="connsiteX3" fmla="*/ 4573757 w 8028189"/>
              <a:gd name="connsiteY3" fmla="*/ 1067458 h 6858000"/>
              <a:gd name="connsiteX4" fmla="*/ 6169033 w 8028189"/>
              <a:gd name="connsiteY4" fmla="*/ 2749820 h 6858000"/>
              <a:gd name="connsiteX5" fmla="*/ 8028189 w 8028189"/>
              <a:gd name="connsiteY5" fmla="*/ 5004650 h 6858000"/>
              <a:gd name="connsiteX6" fmla="*/ 7193797 w 8028189"/>
              <a:gd name="connsiteY6" fmla="*/ 6798710 h 6858000"/>
              <a:gd name="connsiteX7" fmla="*/ 7130389 w 8028189"/>
              <a:gd name="connsiteY7" fmla="*/ 6858000 h 6858000"/>
              <a:gd name="connsiteX8" fmla="*/ 841973 w 8028189"/>
              <a:gd name="connsiteY8" fmla="*/ 6858000 h 6858000"/>
              <a:gd name="connsiteX9" fmla="*/ 0 w 8028189"/>
              <a:gd name="connsiteY9" fmla="*/ 0 h 6858000"/>
              <a:gd name="connsiteX0" fmla="*/ 9052 w 8037241"/>
              <a:gd name="connsiteY0" fmla="*/ 0 h 6858000"/>
              <a:gd name="connsiteX1" fmla="*/ 3862595 w 8037241"/>
              <a:gd name="connsiteY1" fmla="*/ 0 h 6858000"/>
              <a:gd name="connsiteX2" fmla="*/ 3979380 w 8037241"/>
              <a:gd name="connsiteY2" fmla="*/ 103263 h 6858000"/>
              <a:gd name="connsiteX3" fmla="*/ 4582809 w 8037241"/>
              <a:gd name="connsiteY3" fmla="*/ 1067458 h 6858000"/>
              <a:gd name="connsiteX4" fmla="*/ 6178085 w 8037241"/>
              <a:gd name="connsiteY4" fmla="*/ 2749820 h 6858000"/>
              <a:gd name="connsiteX5" fmla="*/ 8037241 w 8037241"/>
              <a:gd name="connsiteY5" fmla="*/ 5004650 h 6858000"/>
              <a:gd name="connsiteX6" fmla="*/ 7202849 w 8037241"/>
              <a:gd name="connsiteY6" fmla="*/ 6798710 h 6858000"/>
              <a:gd name="connsiteX7" fmla="*/ 7139441 w 8037241"/>
              <a:gd name="connsiteY7" fmla="*/ 6858000 h 6858000"/>
              <a:gd name="connsiteX8" fmla="*/ 0 w 8037241"/>
              <a:gd name="connsiteY8" fmla="*/ 6821786 h 6858000"/>
              <a:gd name="connsiteX9" fmla="*/ 9052 w 8037241"/>
              <a:gd name="connsiteY9" fmla="*/ 0 h 6858000"/>
              <a:gd name="connsiteX0" fmla="*/ 9052 w 8037241"/>
              <a:gd name="connsiteY0" fmla="*/ 0 h 6867054"/>
              <a:gd name="connsiteX1" fmla="*/ 3862595 w 8037241"/>
              <a:gd name="connsiteY1" fmla="*/ 0 h 6867054"/>
              <a:gd name="connsiteX2" fmla="*/ 3979380 w 8037241"/>
              <a:gd name="connsiteY2" fmla="*/ 103263 h 6867054"/>
              <a:gd name="connsiteX3" fmla="*/ 4582809 w 8037241"/>
              <a:gd name="connsiteY3" fmla="*/ 1067458 h 6867054"/>
              <a:gd name="connsiteX4" fmla="*/ 6178085 w 8037241"/>
              <a:gd name="connsiteY4" fmla="*/ 2749820 h 6867054"/>
              <a:gd name="connsiteX5" fmla="*/ 8037241 w 8037241"/>
              <a:gd name="connsiteY5" fmla="*/ 5004650 h 6867054"/>
              <a:gd name="connsiteX6" fmla="*/ 7202849 w 8037241"/>
              <a:gd name="connsiteY6" fmla="*/ 6798710 h 6867054"/>
              <a:gd name="connsiteX7" fmla="*/ 7139441 w 8037241"/>
              <a:gd name="connsiteY7" fmla="*/ 6858000 h 6867054"/>
              <a:gd name="connsiteX8" fmla="*/ 0 w 8037241"/>
              <a:gd name="connsiteY8" fmla="*/ 6867054 h 6867054"/>
              <a:gd name="connsiteX9" fmla="*/ 9052 w 8037241"/>
              <a:gd name="connsiteY9" fmla="*/ 0 h 6867054"/>
              <a:gd name="connsiteX0" fmla="*/ 0 w 8037242"/>
              <a:gd name="connsiteY0" fmla="*/ 0 h 6876108"/>
              <a:gd name="connsiteX1" fmla="*/ 3862596 w 8037242"/>
              <a:gd name="connsiteY1" fmla="*/ 9054 h 6876108"/>
              <a:gd name="connsiteX2" fmla="*/ 3979381 w 8037242"/>
              <a:gd name="connsiteY2" fmla="*/ 112317 h 6876108"/>
              <a:gd name="connsiteX3" fmla="*/ 4582810 w 8037242"/>
              <a:gd name="connsiteY3" fmla="*/ 1076512 h 6876108"/>
              <a:gd name="connsiteX4" fmla="*/ 6178086 w 8037242"/>
              <a:gd name="connsiteY4" fmla="*/ 2758874 h 6876108"/>
              <a:gd name="connsiteX5" fmla="*/ 8037242 w 8037242"/>
              <a:gd name="connsiteY5" fmla="*/ 5013704 h 6876108"/>
              <a:gd name="connsiteX6" fmla="*/ 7202850 w 8037242"/>
              <a:gd name="connsiteY6" fmla="*/ 6807764 h 6876108"/>
              <a:gd name="connsiteX7" fmla="*/ 7139442 w 8037242"/>
              <a:gd name="connsiteY7" fmla="*/ 6867054 h 6876108"/>
              <a:gd name="connsiteX8" fmla="*/ 1 w 8037242"/>
              <a:gd name="connsiteY8" fmla="*/ 6876108 h 6876108"/>
              <a:gd name="connsiteX9" fmla="*/ 0 w 8037242"/>
              <a:gd name="connsiteY9" fmla="*/ 0 h 687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7242" h="6876108">
                <a:moveTo>
                  <a:pt x="0" y="0"/>
                </a:moveTo>
                <a:lnTo>
                  <a:pt x="3862596" y="9054"/>
                </a:lnTo>
                <a:lnTo>
                  <a:pt x="3979381" y="112317"/>
                </a:lnTo>
                <a:cubicBezTo>
                  <a:pt x="4248837" y="370052"/>
                  <a:pt x="4461365" y="695352"/>
                  <a:pt x="4582810" y="1076512"/>
                </a:cubicBezTo>
                <a:cubicBezTo>
                  <a:pt x="4834696" y="1894326"/>
                  <a:pt x="5206527" y="2443431"/>
                  <a:pt x="6178086" y="2758874"/>
                </a:cubicBezTo>
                <a:cubicBezTo>
                  <a:pt x="7497487" y="3191146"/>
                  <a:pt x="8037242" y="3997278"/>
                  <a:pt x="8037242" y="5013704"/>
                </a:cubicBezTo>
                <a:cubicBezTo>
                  <a:pt x="8037242" y="5632176"/>
                  <a:pt x="7743376" y="6277482"/>
                  <a:pt x="7202850" y="6807764"/>
                </a:cubicBezTo>
                <a:lnTo>
                  <a:pt x="7139442" y="6867054"/>
                </a:lnTo>
                <a:lnTo>
                  <a:pt x="1" y="6876108"/>
                </a:lnTo>
                <a:cubicBezTo>
                  <a:pt x="1" y="4590108"/>
                  <a:pt x="0" y="2286000"/>
                  <a:pt x="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latin typeface="Graphik Regular" panose="020B0503030202060203" pitchFamily="34" charset="0"/>
              </a:defRPr>
            </a:lvl1pPr>
          </a:lstStyle>
          <a:p>
            <a:r>
              <a:rPr lang="en-US" dirty="0"/>
              <a:t>Drag &amp; Drop Image (optional)</a:t>
            </a:r>
          </a:p>
        </p:txBody>
      </p:sp>
    </p:spTree>
    <p:extLst>
      <p:ext uri="{BB962C8B-B14F-4D97-AF65-F5344CB8AC3E}">
        <p14:creationId xmlns:p14="http://schemas.microsoft.com/office/powerpoint/2010/main" val="239020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0AB43-8263-86D3-A3AB-94391FC9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AC0A-706D-4F21-C9A7-F257EFB1C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2BC64-4769-7AD1-7113-CEA3E1C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DD991-736E-FB24-7086-5FDF6AA2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8AA3-C515-6181-E23C-BA9B5946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400E-F3F5-0075-93EF-78C2DB56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339C0-2102-1C95-B3AE-B3553B09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63A0-773E-DC11-5CE0-C68E281B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D38BE-F0BE-A9CD-61DF-69837024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AB0BB-EF5B-18A9-7BE2-8BC670DC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1A9A-F659-0D4C-63E2-7FBEE47D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6E06-39FD-9A40-432A-744C5CA3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2FDA1-E6E7-364B-BBE9-61537C07B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0DB81-2C2A-0172-3088-13684A8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4DCC7-A476-E409-8C03-79536CA7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4281D-3B8B-B62E-FBB9-C4353409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7FB4-82AC-591F-FBD5-265CC822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734B6-E4CE-3423-E416-688B0C202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1B8CA-DAB6-7979-D6FF-594B0C355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2E0DF-61D4-ECA9-A5C1-67844B2D7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8365E-34DB-34F6-CDE1-8F3030425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66B78-9A65-0843-7EBA-1AAE2B45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DEF60-E358-6004-AB7E-0720F974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4B135-FDB4-C51B-5B88-619351AF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E2C-5C8B-DB23-631A-9D1B53FE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CC74B-B94E-C972-C9BA-137FD6C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EC3F4-7248-72FB-3448-DEB2E4B3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9EE39-5472-A675-0661-CFC19C89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D1DE8-8267-29D7-5A79-7E97F008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2F82F-1764-DF5A-3D4E-E634B367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A7A7-D972-CD82-5C04-0F1E99E4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9A42-36F5-B780-CBF2-C82B95A6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FFA3-7179-C51A-9331-35BCB386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FB734-B9DA-55DD-4FCB-603849F6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11B1A-EB29-B4F3-BE2D-65C640B4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FE804-90AB-BAA3-77E1-CC7ECA7D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539C-45F3-F4EC-B53A-6FDA3666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0C90-B282-951A-6D5D-8C9842980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4995DD-F7E2-552F-922B-35E84388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550C5-CFD8-B606-5875-95361DE7C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55BBC-1AFF-3172-E292-0896E717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51B0B-4E10-045D-27DA-2FE096AE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55EE4-0F4A-42E5-9200-76D05A10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6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1260A-AC6C-B603-DDE2-EC4EF472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737D4-8DD7-763D-7D58-8C71F0DC5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A9B34-66CD-99B6-2E8B-88934D6E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59842-B443-4290-9624-527D4D755FFF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DB98-FCCE-1FBF-DE0A-EF452C5CC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B29B-786F-088F-D682-575140D1C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940DF-C9F2-4DB9-9AC9-0311A68F5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D8238F-5FD7-5FC7-017E-FE1EA9C76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228" t="27480" r="12287" b="44686"/>
          <a:stretch/>
        </p:blipFill>
        <p:spPr>
          <a:xfrm>
            <a:off x="137531" y="96271"/>
            <a:ext cx="7243895" cy="1810588"/>
          </a:xfrm>
          <a:prstGeom prst="rect">
            <a:avLst/>
          </a:prstGeom>
        </p:spPr>
      </p:pic>
      <p:pic>
        <p:nvPicPr>
          <p:cNvPr id="25" name="Picture Placeholder 24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A9CB9D03-2F80-FB0B-BD3D-C18CB8C45F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6517" t="28" r="3826" b="-263"/>
          <a:stretch/>
        </p:blipFill>
        <p:spPr>
          <a:xfrm flipH="1">
            <a:off x="5798633" y="0"/>
            <a:ext cx="6404518" cy="6876107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7AD11A-5FA3-E2C6-AF4D-778212EE22C6}"/>
              </a:ext>
            </a:extLst>
          </p:cNvPr>
          <p:cNvSpPr txBox="1"/>
          <p:nvPr/>
        </p:nvSpPr>
        <p:spPr>
          <a:xfrm>
            <a:off x="260194" y="1906859"/>
            <a:ext cx="553843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raphik Semibold" panose="020B0703030202060203" pitchFamily="34" charset="0"/>
              </a:rPr>
              <a:t>Join the </a:t>
            </a:r>
            <a:r>
              <a:rPr lang="en-US" sz="2400" b="1" dirty="0" err="1">
                <a:latin typeface="Graphik Semibold" panose="020B0703030202060203" pitchFamily="34" charset="0"/>
              </a:rPr>
              <a:t>KidneyCARE</a:t>
            </a:r>
            <a:r>
              <a:rPr lang="en-US" sz="2400" b="1" dirty="0">
                <a:latin typeface="Graphik Semibold" panose="020B0703030202060203" pitchFamily="34" charset="0"/>
              </a:rPr>
              <a:t> Study To Advance Kidney Research!</a:t>
            </a:r>
          </a:p>
          <a:p>
            <a:endParaRPr lang="en-US" dirty="0">
              <a:latin typeface="Graphik Medium" panose="020B0603030202060203" pitchFamily="34" charset="0"/>
            </a:endParaRPr>
          </a:p>
          <a:p>
            <a:r>
              <a:rPr lang="en-US" sz="2000" dirty="0">
                <a:latin typeface="Graphik Regular" panose="020B0503030202060203" pitchFamily="34" charset="0"/>
              </a:rPr>
              <a:t>The </a:t>
            </a:r>
            <a:r>
              <a:rPr lang="en-US" sz="2000" dirty="0" err="1">
                <a:latin typeface="Graphik Regular" panose="020B0503030202060203" pitchFamily="34" charset="0"/>
              </a:rPr>
              <a:t>KidneyCARE</a:t>
            </a:r>
            <a:r>
              <a:rPr lang="en-US" sz="2000" dirty="0">
                <a:latin typeface="Graphik Regular" panose="020B0503030202060203" pitchFamily="34" charset="0"/>
              </a:rPr>
              <a:t> Study is a research study for people with all types of kidney disease. By joining you will help the future of kidney care and receive: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Graphik Regular" panose="020B0503030202060203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raphik Regular" panose="020B0503030202060203" pitchFamily="34" charset="0"/>
              </a:rPr>
              <a:t>Comprehensive kidney health education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raphik Regular" panose="020B0503030202060203" pitchFamily="34" charset="0"/>
              </a:rPr>
              <a:t>Access to clinical trial opportunities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Graphik Regular" panose="020B0503030202060203" pitchFamily="34" charset="0"/>
              </a:rPr>
              <a:t>Peer support resources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CFC170-E1C7-ADA3-D1C6-465258DCA04C}"/>
              </a:ext>
            </a:extLst>
          </p:cNvPr>
          <p:cNvSpPr txBox="1"/>
          <p:nvPr/>
        </p:nvSpPr>
        <p:spPr>
          <a:xfrm>
            <a:off x="260193" y="5828761"/>
            <a:ext cx="331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Graphik Semibold" panose="020B0703030202060203" pitchFamily="34" charset="0"/>
              </a:rPr>
              <a:t>Learn more at </a:t>
            </a:r>
            <a:r>
              <a:rPr lang="en-US" sz="2200" b="1" dirty="0">
                <a:latin typeface="Graphik Semibold" panose="020B0703030202060203" pitchFamily="34" charset="0"/>
              </a:rPr>
              <a:t>kidneycarestudy.org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F4B7B41-0E41-D06B-613F-146C4A29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878" y="5256055"/>
            <a:ext cx="1550020" cy="1550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96D419-6147-AAD6-1FD7-D2AE9610B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358" y="254433"/>
            <a:ext cx="2395936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5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Graphik Medium</vt:lpstr>
      <vt:lpstr>Graphik Regular</vt:lpstr>
      <vt:lpstr>Graphik Semibold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Claudin</dc:creator>
  <cp:lastModifiedBy>Rachel Claudin</cp:lastModifiedBy>
  <cp:revision>5</cp:revision>
  <dcterms:created xsi:type="dcterms:W3CDTF">2024-03-08T02:24:34Z</dcterms:created>
  <dcterms:modified xsi:type="dcterms:W3CDTF">2025-03-13T15:55:18Z</dcterms:modified>
</cp:coreProperties>
</file>